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333" r:id="rId1"/>
  </p:sldMasterIdLst>
  <p:notesMasterIdLst>
    <p:notesMasterId r:id="rId19"/>
  </p:notesMasterIdLst>
  <p:handoutMasterIdLst>
    <p:handoutMasterId r:id="rId20"/>
  </p:handoutMasterIdLst>
  <p:sldIdLst>
    <p:sldId id="1636" r:id="rId2"/>
    <p:sldId id="1659" r:id="rId3"/>
    <p:sldId id="1663" r:id="rId4"/>
    <p:sldId id="1668" r:id="rId5"/>
    <p:sldId id="1669" r:id="rId6"/>
    <p:sldId id="1673" r:id="rId7"/>
    <p:sldId id="1671" r:id="rId8"/>
    <p:sldId id="1676" r:id="rId9"/>
    <p:sldId id="1674" r:id="rId10"/>
    <p:sldId id="1666" r:id="rId11"/>
    <p:sldId id="1672" r:id="rId12"/>
    <p:sldId id="1679" r:id="rId13"/>
    <p:sldId id="1677" r:id="rId14"/>
    <p:sldId id="1675" r:id="rId15"/>
    <p:sldId id="1680" r:id="rId16"/>
    <p:sldId id="1665" r:id="rId17"/>
    <p:sldId id="1658" r:id="rId18"/>
  </p:sldIdLst>
  <p:sldSz cx="12436475" cy="6994525"/>
  <p:notesSz cx="6881813" cy="92964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ACBECA18-F5AF-42C9-8CD1-579F406946BC}">
          <p14:sldIdLst>
            <p14:sldId id="1636"/>
            <p14:sldId id="1659"/>
            <p14:sldId id="1663"/>
            <p14:sldId id="1668"/>
            <p14:sldId id="1669"/>
            <p14:sldId id="1673"/>
            <p14:sldId id="1671"/>
            <p14:sldId id="1676"/>
            <p14:sldId id="1674"/>
            <p14:sldId id="1666"/>
            <p14:sldId id="1672"/>
            <p14:sldId id="1679"/>
            <p14:sldId id="1677"/>
            <p14:sldId id="1675"/>
            <p14:sldId id="1680"/>
            <p14:sldId id="1665"/>
            <p14:sldId id="16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3" userDrawn="1">
          <p15:clr>
            <a:srgbClr val="A4A3A4"/>
          </p15:clr>
        </p15:guide>
        <p15:guide id="2" pos="39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ore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78D7"/>
    <a:srgbClr val="000000"/>
    <a:srgbClr val="3A76A5"/>
    <a:srgbClr val="F0F0F0"/>
    <a:srgbClr val="525252"/>
    <a:srgbClr val="E2E2E2"/>
    <a:srgbClr val="D7D7D7"/>
    <a:srgbClr val="E81123"/>
    <a:srgbClr val="D83B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9302" autoAdjust="0"/>
  </p:normalViewPr>
  <p:slideViewPr>
    <p:cSldViewPr snapToGrid="0">
      <p:cViewPr varScale="1">
        <p:scale>
          <a:sx n="76" d="100"/>
          <a:sy n="76" d="100"/>
        </p:scale>
        <p:origin x="782" y="53"/>
      </p:cViewPr>
      <p:guideLst>
        <p:guide orient="horz" pos="2203"/>
        <p:guide pos="3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2124"/>
    </p:cViewPr>
  </p:sorterViewPr>
  <p:notesViewPr>
    <p:cSldViewPr snapToGrid="0" showGuides="1">
      <p:cViewPr>
        <p:scale>
          <a:sx n="75" d="100"/>
          <a:sy n="75" d="100"/>
        </p:scale>
        <p:origin x="3288" y="60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1" y="-11766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/>
          <a:lstStyle>
            <a:lvl1pPr algn="r">
              <a:defRPr sz="1200"/>
            </a:lvl1pPr>
          </a:lstStyle>
          <a:p>
            <a:fld id="{74BA30B1-EE82-4677-BDEA-3E5DD68797E3}" type="datetime1">
              <a:rPr lang="en-US" smtClean="0">
                <a:latin typeface="Segoe UI" pitchFamily="34" charset="0"/>
              </a:rPr>
              <a:t>10/3/2018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815132" cy="337975"/>
          </a:xfrm>
          <a:prstGeom prst="rect">
            <a:avLst/>
          </a:prstGeom>
        </p:spPr>
        <p:txBody>
          <a:bodyPr vert="horz" lIns="92433" tIns="46217" rIns="92433" bIns="46217" rtlCol="0" anchor="b"/>
          <a:lstStyle>
            <a:lvl1pPr algn="l">
              <a:defRPr sz="1200"/>
            </a:lvl1pPr>
          </a:lstStyle>
          <a:p>
            <a:pPr marL="402792" defTabSz="92402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2015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803662" y="8829966"/>
            <a:ext cx="1076558" cy="464820"/>
          </a:xfrm>
          <a:prstGeom prst="rect">
            <a:avLst/>
          </a:prstGeom>
        </p:spPr>
        <p:txBody>
          <a:bodyPr vert="horz" lIns="92433" tIns="46217" rIns="92433" bIns="46217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‹N›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890588"/>
            <a:ext cx="5507037" cy="3098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3" tIns="46217" rIns="92433" bIns="46217" rtlCol="0" anchor="ctr"/>
          <a:lstStyle/>
          <a:p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8182" y="4127500"/>
            <a:ext cx="5505450" cy="4471670"/>
          </a:xfrm>
          <a:prstGeom prst="rect">
            <a:avLst/>
          </a:prstGeom>
        </p:spPr>
        <p:txBody>
          <a:bodyPr vert="horz" lIns="92433" tIns="46217" rIns="92433" bIns="4621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5511799" y="8829675"/>
            <a:ext cx="13684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49570AB-282D-4F9A-AAF7-479BFA1C373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41275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US" sz="700" smtClean="0">
                <a:effectLst/>
              </a:defRPr>
            </a:lvl1pPr>
          </a:lstStyle>
          <a:p>
            <a:r>
              <a:rPr lang="en-US" dirty="0"/>
              <a:t>© 2015 Microsoft Corporation. All rights reserved. MICROSOFT MAKES NO WARRANTIES, EXPRESS, IMPLIED OR STATUTORY, AS TO THE INFORMATION IN THIS PRESENTATION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6C3280A-C270-4FD2-AEB3-DF8C9C146D35}" type="datetime1">
              <a:rPr lang="en-US" smtClean="0"/>
              <a:t>10/3/2018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32742" rtl="0" eaLnBrk="1" latinLnBrk="0" hangingPunct="1">
      <a:lnSpc>
        <a:spcPct val="90000"/>
      </a:lnSpc>
      <a:spcAft>
        <a:spcPts val="340"/>
      </a:spcAft>
      <a:defRPr sz="10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10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10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10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10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7388" y="890588"/>
            <a:ext cx="5507037" cy="30988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570AB-282D-4F9A-AAF7-479BFA1C373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Microsoft Corporation. All rights reserved. MICROSOFT MAKES NO WARRANTIES, EXPRESS, IMPLIED OR STATUTORY, AS TO THE INFORMATION IN THIS PRESENTATION</a:t>
            </a:r>
            <a:endParaRPr lang="en-US" dirty="0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B6C3280A-C270-4FD2-AEB3-DF8C9C146D35}" type="datetime1">
              <a:rPr lang="en-US" smtClean="0"/>
              <a:t>10/3/2018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7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9570AB-282D-4F9A-AAF7-479BFA1C373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© 2015 Microsoft Corporation. All rights reserved. MICROSOFT MAKES NO WARRANTIES, EXPRESS, IMPLIED OR STATUTORY, AS TO THE INFORMATION IN THIS PRESENTATION</a:t>
            </a:r>
            <a:endParaRPr lang="en-US" dirty="0"/>
          </a:p>
        </p:txBody>
      </p:sp>
      <p:sp>
        <p:nvSpPr>
          <p:cNvPr id="6" name="Segnaposto data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6C3280A-C270-4FD2-AEB3-DF8C9C146D35}" type="datetime1">
              <a:rPr lang="en-US" smtClean="0"/>
              <a:t>10/3/2018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1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notebookcenter.net/wp-content/uploads/2014/12/microsoft-logo-white-png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6" t="26155" b="25088"/>
          <a:stretch/>
        </p:blipFill>
        <p:spPr bwMode="auto">
          <a:xfrm>
            <a:off x="9370740" y="363522"/>
            <a:ext cx="2628609" cy="52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8789" y="440351"/>
            <a:ext cx="2955546" cy="47104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579438" y="5350917"/>
            <a:ext cx="5338764" cy="92893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+mn-ea"/>
                <a:cs typeface="Arial" charset="0"/>
              </a:rPr>
              <a:t>Nome</a:t>
            </a:r>
          </a:p>
          <a:p>
            <a:pPr lvl="0">
              <a:spcAft>
                <a:spcPts val="200"/>
              </a:spcAft>
              <a:defRPr/>
            </a:pPr>
            <a:r>
              <a:rPr lang="en-US" sz="2000" i="1" spc="0" dirty="0" err="1">
                <a:solidFill>
                  <a:srgbClr val="FFFFFF"/>
                </a:solidFill>
              </a:rPr>
              <a:t>Titolo</a:t>
            </a:r>
            <a:endParaRPr lang="en-US" sz="2000" i="1" spc="0" dirty="0">
              <a:solidFill>
                <a:srgbClr val="FFFFFF"/>
              </a:solidFill>
            </a:endParaRPr>
          </a:p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1" u="none" strike="noStrike" kern="1200" cap="none" spc="0" normalizeH="0" baseline="0" noProof="0" dirty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</a:rPr>
              <a:t>Email</a:t>
            </a:r>
            <a:endParaRPr kumimoji="0" lang="it-IT" sz="2800" i="1" u="none" strike="noStrike" kern="1200" cap="none" spc="0" normalizeH="0" baseline="0" noProof="0" dirty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</a:endParaRPr>
          </a:p>
        </p:txBody>
      </p:sp>
      <p:grpSp>
        <p:nvGrpSpPr>
          <p:cNvPr id="6" name="Gruppo 5"/>
          <p:cNvGrpSpPr/>
          <p:nvPr userDrawn="1"/>
        </p:nvGrpSpPr>
        <p:grpSpPr>
          <a:xfrm>
            <a:off x="9910367" y="5278035"/>
            <a:ext cx="1861264" cy="1001817"/>
            <a:chOff x="9427312" y="5278035"/>
            <a:chExt cx="1861264" cy="1001817"/>
          </a:xfrm>
        </p:grpSpPr>
        <p:grpSp>
          <p:nvGrpSpPr>
            <p:cNvPr id="7" name="Gruppo 6"/>
            <p:cNvGrpSpPr/>
            <p:nvPr/>
          </p:nvGrpSpPr>
          <p:grpSpPr>
            <a:xfrm>
              <a:off x="9427312" y="5278035"/>
              <a:ext cx="1861264" cy="1001817"/>
              <a:chOff x="699232" y="3631006"/>
              <a:chExt cx="1861264" cy="1001817"/>
            </a:xfrm>
          </p:grpSpPr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232" y="4273552"/>
                <a:ext cx="394854" cy="320622"/>
              </a:xfrm>
              <a:prstGeom prst="rect">
                <a:avLst/>
              </a:prstGeom>
            </p:spPr>
          </p:pic>
          <p:sp>
            <p:nvSpPr>
              <p:cNvPr id="10" name="Rettangolo 9"/>
              <p:cNvSpPr/>
              <p:nvPr/>
            </p:nvSpPr>
            <p:spPr>
              <a:xfrm>
                <a:off x="1170896" y="4136149"/>
                <a:ext cx="1098378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@</a:t>
                </a:r>
                <a:r>
                  <a:rPr kumimoji="0" lang="it-IT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twitter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1152738" y="3631006"/>
                <a:ext cx="1407758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  /</a:t>
                </a:r>
                <a:r>
                  <a:rPr kumimoji="0" lang="it-IT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facebook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</p:grpSp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7312" y="5388323"/>
              <a:ext cx="394855" cy="394855"/>
            </a:xfrm>
            <a:prstGeom prst="rect">
              <a:avLst/>
            </a:prstGeom>
          </p:spPr>
        </p:pic>
      </p:grpSp>
      <p:sp>
        <p:nvSpPr>
          <p:cNvPr id="12" name="Title 1"/>
          <p:cNvSpPr txBox="1">
            <a:spLocks/>
          </p:cNvSpPr>
          <p:nvPr userDrawn="1"/>
        </p:nvSpPr>
        <p:spPr>
          <a:xfrm>
            <a:off x="478789" y="2590813"/>
            <a:ext cx="11774560" cy="1812898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it-IT" sz="7000" dirty="0">
                <a:solidFill>
                  <a:schemeClr val="tx1"/>
                </a:solidFill>
                <a:latin typeface="Segoe UI Light"/>
              </a:rPr>
              <a:t>Nome evento</a:t>
            </a:r>
          </a:p>
          <a:p>
            <a:pPr>
              <a:defRPr/>
            </a:pPr>
            <a:r>
              <a:rPr lang="it-IT" sz="5000" dirty="0">
                <a:solidFill>
                  <a:schemeClr val="tx1">
                    <a:lumMod val="85000"/>
                  </a:schemeClr>
                </a:solidFill>
                <a:latin typeface="Segoe UI Light"/>
              </a:rPr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349324378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quarter" idx="10"/>
          </p:nvPr>
        </p:nvSpPr>
        <p:spPr>
          <a:xfrm>
            <a:off x="274638" y="1714500"/>
            <a:ext cx="10863262" cy="43815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3189" y="427651"/>
            <a:ext cx="2955546" cy="471040"/>
          </a:xfrm>
          <a:prstGeom prst="rect">
            <a:avLst/>
          </a:prstGeom>
        </p:spPr>
      </p:pic>
      <p:sp>
        <p:nvSpPr>
          <p:cNvPr id="6" name="CasellaDiTesto 5"/>
          <p:cNvSpPr txBox="1"/>
          <p:nvPr userDrawn="1"/>
        </p:nvSpPr>
        <p:spPr>
          <a:xfrm>
            <a:off x="406400" y="266700"/>
            <a:ext cx="4749800" cy="9048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it-IT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Agenda</a:t>
            </a:r>
            <a:endParaRPr lang="it-IT" sz="4800" dirty="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2773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vo argomen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4682" y="2125663"/>
            <a:ext cx="10941050" cy="1098762"/>
          </a:xfrm>
          <a:noFill/>
        </p:spPr>
        <p:txBody>
          <a:bodyPr wrap="square" tIns="91440" bIns="91440" anchor="t" anchorCtr="0">
            <a:spAutoFit/>
          </a:bodyPr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599" b="0" kern="1200" cap="none" spc="-300" baseline="0" dirty="0">
                <a:ln w="3175">
                  <a:noFill/>
                </a:ln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3189" y="427651"/>
            <a:ext cx="2955546" cy="47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894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m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 userDrawn="1"/>
        </p:nvSpPr>
        <p:spPr>
          <a:xfrm>
            <a:off x="406400" y="266700"/>
            <a:ext cx="4749800" cy="904863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it-IT" sz="44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About</a:t>
            </a:r>
            <a:r>
              <a:rPr lang="it-IT" sz="44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me</a:t>
            </a:r>
            <a:endParaRPr lang="it-IT" sz="4800" dirty="0">
              <a:solidFill>
                <a:srgbClr val="FFFFF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/>
          </p:nvPr>
        </p:nvSpPr>
        <p:spPr>
          <a:xfrm>
            <a:off x="660400" y="1816100"/>
            <a:ext cx="11049000" cy="18678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867806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99" b="0" kern="1200" cap="none" spc="-1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40" y="1212851"/>
            <a:ext cx="11887200" cy="1677382"/>
          </a:xfrm>
        </p:spPr>
        <p:txBody>
          <a:bodyPr/>
          <a:lstStyle>
            <a:lvl1pPr marL="0" indent="0">
              <a:buNone/>
              <a:defRPr sz="3199" spc="-100" baseline="0">
                <a:solidFill>
                  <a:schemeClr val="bg1"/>
                </a:solidFill>
                <a:latin typeface="+mn-lt"/>
              </a:defRPr>
            </a:lvl1pPr>
            <a:lvl2pPr marL="0" indent="0">
              <a:buFontTx/>
              <a:buNone/>
              <a:defRPr sz="1599">
                <a:solidFill>
                  <a:schemeClr val="bg1"/>
                </a:solidFill>
              </a:defRPr>
            </a:lvl2pPr>
            <a:lvl3pPr marL="228557" indent="0">
              <a:buNone/>
              <a:defRPr sz="1599">
                <a:solidFill>
                  <a:schemeClr val="bg1"/>
                </a:solidFill>
              </a:defRPr>
            </a:lvl3pPr>
            <a:lvl4pPr marL="457112" indent="0">
              <a:buNone/>
              <a:defRPr sz="1399">
                <a:solidFill>
                  <a:schemeClr val="bg1"/>
                </a:solidFill>
              </a:defRPr>
            </a:lvl4pPr>
            <a:lvl5pPr marL="685669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1588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99" b="0" kern="1200" cap="none" spc="-1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496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3189" y="427651"/>
            <a:ext cx="2955546" cy="471040"/>
          </a:xfrm>
          <a:prstGeom prst="rect">
            <a:avLst/>
          </a:prstGeom>
        </p:spPr>
      </p:pic>
      <p:pic>
        <p:nvPicPr>
          <p:cNvPr id="2050" name="Picture 2" descr="http://www.iaqca.com/wp-content/uploads/2014/11/Dem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1242589"/>
            <a:ext cx="9753600" cy="487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9424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3189" y="427651"/>
            <a:ext cx="2955546" cy="47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866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40" y="295277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2" y="1212851"/>
            <a:ext cx="11887198" cy="1905002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marL="0" marR="0" lvl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it-IT"/>
              <a:t>Modifica gli stili del testo dello schema</a:t>
            </a:r>
          </a:p>
          <a:p>
            <a:pPr marL="0" marR="0" lvl="1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it-IT"/>
              <a:t>Secondo livello</a:t>
            </a:r>
          </a:p>
          <a:p>
            <a:pPr marL="0" marR="0" lvl="2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it-IT"/>
              <a:t>Terzo livello</a:t>
            </a:r>
          </a:p>
          <a:p>
            <a:pPr marL="0" marR="0" lvl="3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it-IT"/>
              <a:t>Quarto livello</a:t>
            </a:r>
          </a:p>
          <a:p>
            <a:pPr marL="0" marR="0" lvl="4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it-IT"/>
              <a:t>Quinto livello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 rot="5400000">
            <a:off x="9393899" y="3050514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28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6" r:id="rId1"/>
    <p:sldLayoutId id="2147484420" r:id="rId2"/>
    <p:sldLayoutId id="2147484343" r:id="rId3"/>
    <p:sldLayoutId id="2147484418" r:id="rId4"/>
    <p:sldLayoutId id="2147484336" r:id="rId5"/>
    <p:sldLayoutId id="2147484340" r:id="rId6"/>
    <p:sldLayoutId id="2147484341" r:id="rId7"/>
    <p:sldLayoutId id="2147484348" r:id="rId8"/>
  </p:sldLayoutIdLst>
  <p:transition>
    <p:fade/>
  </p:transition>
  <p:txStyles>
    <p:titleStyle>
      <a:lvl1pPr algn="l" defTabSz="932563" rtl="0" eaLnBrk="1" latinLnBrk="0" hangingPunct="1">
        <a:lnSpc>
          <a:spcPct val="90000"/>
        </a:lnSpc>
        <a:spcBef>
          <a:spcPct val="0"/>
        </a:spcBef>
        <a:buNone/>
        <a:defRPr lang="en-US" sz="4399" b="0" kern="1200" cap="none" spc="-100" baseline="0" dirty="0">
          <a:ln w="3175">
            <a:noFill/>
          </a:ln>
          <a:solidFill>
            <a:schemeClr val="tx1"/>
          </a:solidFill>
          <a:effectLst/>
          <a:latin typeface="Segoe UI Semibold" panose="020B0702040204020203" pitchFamily="34" charset="0"/>
          <a:ea typeface="+mn-ea"/>
          <a:cs typeface="Segoe UI Semibold" panose="020B0702040204020203" pitchFamily="34" charset="0"/>
        </a:defRPr>
      </a:lvl1pPr>
    </p:titleStyle>
    <p:bodyStyle>
      <a:lvl1pPr marL="342834" marR="0" indent="-342834" algn="l" defTabSz="9325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None/>
        <a:tabLst/>
        <a:defRPr lang="en-US" sz="3599" kern="1200" spc="-1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84088" marR="0" indent="-241253" algn="l" defTabSz="9325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799946" marR="0" indent="-228557" algn="l" defTabSz="9325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028503" marR="0" indent="-228557" algn="l" defTabSz="9325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599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257058" marR="0" indent="-228557" algn="l" defTabSz="9325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599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4548" indent="-233141" algn="l" defTabSz="9325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0830" indent="-233141" algn="l" defTabSz="9325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112" indent="-233141" algn="l" defTabSz="9325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3394" indent="-233141" algn="l" defTabSz="9325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281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563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844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125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408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689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970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253" algn="l" defTabSz="9325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 userDrawn="1">
          <p15:clr>
            <a:srgbClr val="5ACBF0"/>
          </p15:clr>
        </p15:guide>
        <p15:guide id="2" pos="173" userDrawn="1">
          <p15:clr>
            <a:srgbClr val="5ACBF0"/>
          </p15:clr>
        </p15:guide>
        <p15:guide id="3" pos="749" userDrawn="1">
          <p15:clr>
            <a:srgbClr val="5ACBF0"/>
          </p15:clr>
        </p15:guide>
        <p15:guide id="4" pos="1325" userDrawn="1">
          <p15:clr>
            <a:srgbClr val="5ACBF0"/>
          </p15:clr>
        </p15:guide>
        <p15:guide id="5" pos="1901" userDrawn="1">
          <p15:clr>
            <a:srgbClr val="5ACBF0"/>
          </p15:clr>
        </p15:guide>
        <p15:guide id="6" pos="2477" userDrawn="1">
          <p15:clr>
            <a:srgbClr val="5ACBF0"/>
          </p15:clr>
        </p15:guide>
        <p15:guide id="7" pos="3053" userDrawn="1">
          <p15:clr>
            <a:srgbClr val="5ACBF0"/>
          </p15:clr>
        </p15:guide>
        <p15:guide id="8" pos="3629" userDrawn="1">
          <p15:clr>
            <a:srgbClr val="5ACBF0"/>
          </p15:clr>
        </p15:guide>
        <p15:guide id="9" pos="4205" userDrawn="1">
          <p15:clr>
            <a:srgbClr val="5ACBF0"/>
          </p15:clr>
        </p15:guide>
        <p15:guide id="10" pos="4781" userDrawn="1">
          <p15:clr>
            <a:srgbClr val="5ACBF0"/>
          </p15:clr>
        </p15:guide>
        <p15:guide id="11" pos="5357" userDrawn="1">
          <p15:clr>
            <a:srgbClr val="5ACBF0"/>
          </p15:clr>
        </p15:guide>
        <p15:guide id="12" pos="5933" userDrawn="1">
          <p15:clr>
            <a:srgbClr val="5ACBF0"/>
          </p15:clr>
        </p15:guide>
        <p15:guide id="13" pos="6509" userDrawn="1">
          <p15:clr>
            <a:srgbClr val="5ACBF0"/>
          </p15:clr>
        </p15:guide>
        <p15:guide id="14" pos="7085" userDrawn="1">
          <p15:clr>
            <a:srgbClr val="5ACBF0"/>
          </p15:clr>
        </p15:guide>
        <p15:guide id="15" pos="7661" userDrawn="1">
          <p15:clr>
            <a:srgbClr val="5ACBF0"/>
          </p15:clr>
        </p15:guide>
        <p15:guide id="16" pos="288" userDrawn="1">
          <p15:clr>
            <a:srgbClr val="C35EA4"/>
          </p15:clr>
        </p15:guide>
        <p15:guide id="17" pos="7546" userDrawn="1">
          <p15:clr>
            <a:srgbClr val="C35EA4"/>
          </p15:clr>
        </p15:guide>
        <p15:guide id="18" orient="horz" pos="763" userDrawn="1">
          <p15:clr>
            <a:srgbClr val="5ACBF0"/>
          </p15:clr>
        </p15:guide>
        <p15:guide id="19" orient="horz" pos="1339" userDrawn="1">
          <p15:clr>
            <a:srgbClr val="5ACBF0"/>
          </p15:clr>
        </p15:guide>
        <p15:guide id="20" orient="horz" pos="1915" userDrawn="1">
          <p15:clr>
            <a:srgbClr val="5ACBF0"/>
          </p15:clr>
        </p15:guide>
        <p15:guide id="21" orient="horz" pos="2491" userDrawn="1">
          <p15:clr>
            <a:srgbClr val="5ACBF0"/>
          </p15:clr>
        </p15:guide>
        <p15:guide id="22" orient="horz" pos="3067" userDrawn="1">
          <p15:clr>
            <a:srgbClr val="5ACBF0"/>
          </p15:clr>
        </p15:guide>
        <p15:guide id="23" orient="horz" pos="3643" userDrawn="1">
          <p15:clr>
            <a:srgbClr val="5ACBF0"/>
          </p15:clr>
        </p15:guide>
        <p15:guide id="24" orient="horz" pos="4219" userDrawn="1">
          <p15:clr>
            <a:srgbClr val="5ACBF0"/>
          </p15:clr>
        </p15:guide>
        <p15:guide id="25" orient="horz" pos="302" userDrawn="1">
          <p15:clr>
            <a:srgbClr val="C35EA4"/>
          </p15:clr>
        </p15:guide>
        <p15:guide id="26" orient="horz" pos="4104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hyperlink" Target="https://www.ictpower.it/sistemi-operativi/implementare-storage-spaces-direct-in-windows-server-2016-con-microsoft-azure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loudblogs.microsoft.com/windowsserver/2018/09/20/windows-admin-center-1809-and-sdk-now-generally-available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cs.microsoft.com/it-it/windows-server/manage/windows-admin-center/understand/windows-admin-center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8789" y="2590813"/>
            <a:ext cx="11774560" cy="1812898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it-IT" sz="7000" dirty="0">
                <a:solidFill>
                  <a:schemeClr val="tx1"/>
                </a:solidFill>
                <a:latin typeface="Segoe UI Light"/>
              </a:rPr>
              <a:t>Windows Admin Center</a:t>
            </a:r>
          </a:p>
          <a:p>
            <a:pPr>
              <a:defRPr/>
            </a:pPr>
            <a:r>
              <a:rPr lang="it-IT" sz="4800" dirty="0">
                <a:solidFill>
                  <a:schemeClr val="tx1">
                    <a:lumMod val="85000"/>
                  </a:schemeClr>
                </a:solidFill>
                <a:latin typeface="Segoe UI Light"/>
              </a:rPr>
              <a:t>La rivoluzione della gestione di Windows Server</a:t>
            </a:r>
          </a:p>
        </p:txBody>
      </p:sp>
      <p:pic>
        <p:nvPicPr>
          <p:cNvPr id="10244" name="Picture 4" descr="http://notebookcenter.net/wp-content/uploads/2014/12/microsoft-logo-white-png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6" t="26155" b="25088"/>
          <a:stretch/>
        </p:blipFill>
        <p:spPr bwMode="auto">
          <a:xfrm>
            <a:off x="478789" y="415102"/>
            <a:ext cx="2628609" cy="52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579438" y="5350917"/>
            <a:ext cx="5338764" cy="92893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+mn-ea"/>
                <a:cs typeface="Arial" charset="0"/>
              </a:rPr>
              <a:t>Domenico Caldarelli</a:t>
            </a:r>
          </a:p>
          <a:p>
            <a:pPr lvl="0">
              <a:spcAft>
                <a:spcPts val="200"/>
              </a:spcAft>
              <a:defRPr/>
            </a:pPr>
            <a:r>
              <a:rPr lang="en-US" sz="2000" i="1" spc="0" dirty="0">
                <a:solidFill>
                  <a:srgbClr val="FFFFFF"/>
                </a:solidFill>
              </a:rPr>
              <a:t>Senior Security and Systems Engineer</a:t>
            </a:r>
          </a:p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2000" i="1" spc="0" dirty="0">
                <a:solidFill>
                  <a:srgbClr val="FFFFFF"/>
                </a:solidFill>
                <a:latin typeface="Segoe UI Light"/>
              </a:rPr>
              <a:t>domenico.caldarelli@gmail.com</a:t>
            </a:r>
            <a:endParaRPr kumimoji="0" lang="it-IT" sz="2800" i="1" u="none" strike="noStrike" kern="1200" cap="none" spc="0" normalizeH="0" baseline="0" noProof="0" dirty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9910367" y="5278035"/>
            <a:ext cx="2054148" cy="1001817"/>
            <a:chOff x="9427312" y="5278035"/>
            <a:chExt cx="2054148" cy="1001817"/>
          </a:xfrm>
        </p:grpSpPr>
        <p:grpSp>
          <p:nvGrpSpPr>
            <p:cNvPr id="16" name="Gruppo 15"/>
            <p:cNvGrpSpPr/>
            <p:nvPr/>
          </p:nvGrpSpPr>
          <p:grpSpPr>
            <a:xfrm>
              <a:off x="9427312" y="5278035"/>
              <a:ext cx="2054148" cy="1001817"/>
              <a:chOff x="699232" y="3631006"/>
              <a:chExt cx="2054148" cy="1001817"/>
            </a:xfrm>
          </p:grpSpPr>
          <p:pic>
            <p:nvPicPr>
              <p:cNvPr id="18" name="Immagine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232" y="4273552"/>
                <a:ext cx="394854" cy="320622"/>
              </a:xfrm>
              <a:prstGeom prst="rect">
                <a:avLst/>
              </a:prstGeom>
            </p:spPr>
          </p:pic>
          <p:sp>
            <p:nvSpPr>
              <p:cNvPr id="19" name="Rettangolo 18"/>
              <p:cNvSpPr/>
              <p:nvPr/>
            </p:nvSpPr>
            <p:spPr>
              <a:xfrm>
                <a:off x="1170896" y="4136149"/>
                <a:ext cx="1582484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@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ictpower_it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  <p:sp>
            <p:nvSpPr>
              <p:cNvPr id="20" name="Rettangolo 19"/>
              <p:cNvSpPr/>
              <p:nvPr/>
            </p:nvSpPr>
            <p:spPr>
              <a:xfrm>
                <a:off x="1152738" y="3631006"/>
                <a:ext cx="1340432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kumimoji="0" lang="it-IT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  </a:t>
                </a: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/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</p:grpSp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7312" y="5388323"/>
              <a:ext cx="394855" cy="394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75608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18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669" y="797151"/>
            <a:ext cx="10941050" cy="1098762"/>
          </a:xfrm>
        </p:spPr>
        <p:txBody>
          <a:bodyPr/>
          <a:lstStyle/>
          <a:p>
            <a:r>
              <a:rPr lang="it-IT" dirty="0" err="1"/>
              <a:t>Iperconvergenza</a:t>
            </a:r>
            <a:endParaRPr lang="it-IT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39F80B11-84CA-48A4-AB30-6762BF932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632" y="2170725"/>
            <a:ext cx="8485025" cy="392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21273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669" y="797151"/>
            <a:ext cx="10941050" cy="1098762"/>
          </a:xfrm>
        </p:spPr>
        <p:txBody>
          <a:bodyPr/>
          <a:lstStyle/>
          <a:p>
            <a:r>
              <a:rPr lang="it-IT" dirty="0"/>
              <a:t>Storage </a:t>
            </a:r>
            <a:r>
              <a:rPr lang="it-IT" dirty="0" err="1"/>
              <a:t>Spaces</a:t>
            </a:r>
            <a:r>
              <a:rPr lang="it-IT" dirty="0"/>
              <a:t> Direct</a:t>
            </a:r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805420AA-8F1E-4FC5-B2F3-A7ED2B04A1C6}"/>
              </a:ext>
            </a:extLst>
          </p:cNvPr>
          <p:cNvSpPr txBox="1">
            <a:spLocks/>
          </p:cNvSpPr>
          <p:nvPr/>
        </p:nvSpPr>
        <p:spPr>
          <a:xfrm>
            <a:off x="595025" y="2202257"/>
            <a:ext cx="5032051" cy="779447"/>
          </a:xfrm>
          <a:prstGeom prst="rect">
            <a:avLst/>
          </a:prstGeom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/>
              <a:t>Disponibile solo su Windows Server 2016 Datacenter Edition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B401132-1C71-4568-AD4A-18CA08F45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356" y="1959987"/>
            <a:ext cx="6027094" cy="1537275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781ADA3-1AA0-48B2-A081-87F181F15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049" y="3558638"/>
            <a:ext cx="4605529" cy="2535628"/>
          </a:xfrm>
          <a:prstGeom prst="rect">
            <a:avLst/>
          </a:prstGeom>
        </p:spPr>
      </p:pic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20471BFC-352D-422F-B2DC-1A2A2DB54C3E}"/>
              </a:ext>
            </a:extLst>
          </p:cNvPr>
          <p:cNvSpPr txBox="1">
            <a:spLocks/>
          </p:cNvSpPr>
          <p:nvPr/>
        </p:nvSpPr>
        <p:spPr>
          <a:xfrm>
            <a:off x="5627076" y="4492701"/>
            <a:ext cx="6099350" cy="1046440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>
            <a:lvl1pPr marL="0" marR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199" kern="1200" spc="-1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marR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1599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228557" marR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1599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57112" marR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1399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685669" marR="0" indent="0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1399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 err="1">
                <a:solidFill>
                  <a:srgbClr val="FFFFFF"/>
                </a:solidFill>
              </a:rPr>
              <a:t>Failover</a:t>
            </a:r>
            <a:r>
              <a:rPr lang="it-IT" sz="2800" dirty="0">
                <a:solidFill>
                  <a:srgbClr val="FFFFFF"/>
                </a:solidFill>
              </a:rPr>
              <a:t> Cluster </a:t>
            </a:r>
            <a:r>
              <a:rPr lang="it-IT" sz="2800" dirty="0" err="1">
                <a:solidFill>
                  <a:srgbClr val="FFFFFF"/>
                </a:solidFill>
              </a:rPr>
              <a:t>Iperconvergente</a:t>
            </a:r>
            <a:r>
              <a:rPr lang="it-IT" sz="2800" dirty="0">
                <a:solidFill>
                  <a:srgbClr val="FFFFFF"/>
                </a:solidFill>
              </a:rPr>
              <a:t> S2D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 err="1">
                <a:solidFill>
                  <a:srgbClr val="FFFFFF"/>
                </a:solidFill>
              </a:rPr>
              <a:t>Nested</a:t>
            </a:r>
            <a:r>
              <a:rPr lang="it-IT" sz="2800" dirty="0">
                <a:solidFill>
                  <a:srgbClr val="FFFFFF"/>
                </a:solidFill>
              </a:rPr>
              <a:t> </a:t>
            </a:r>
            <a:r>
              <a:rPr lang="it-IT" sz="2800" dirty="0" err="1">
                <a:solidFill>
                  <a:srgbClr val="FFFFFF"/>
                </a:solidFill>
              </a:rPr>
              <a:t>Virtualization</a:t>
            </a: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06865" y="6193231"/>
            <a:ext cx="10433497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it-IT" sz="2400" dirty="0"/>
              <a:t>ICTPower.it - </a:t>
            </a:r>
            <a:r>
              <a:rPr lang="it-IT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Implementare Storage </a:t>
            </a:r>
            <a:r>
              <a:rPr lang="it-IT" sz="24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Spaces</a:t>
            </a:r>
            <a:r>
              <a:rPr lang="it-IT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Direct in Windows Server 2016</a:t>
            </a:r>
            <a:endParaRPr lang="it-IT" sz="2400" dirty="0"/>
          </a:p>
        </p:txBody>
      </p:sp>
      <p:grpSp>
        <p:nvGrpSpPr>
          <p:cNvPr id="8" name="Group 12">
            <a:extLst>
              <a:ext uri="{FF2B5EF4-FFF2-40B4-BE49-F238E27FC236}">
                <a16:creationId xmlns:a16="http://schemas.microsoft.com/office/drawing/2014/main" id="{2E6BC599-E630-4E82-ACCF-224AC44137C2}"/>
              </a:ext>
            </a:extLst>
          </p:cNvPr>
          <p:cNvGrpSpPr/>
          <p:nvPr/>
        </p:nvGrpSpPr>
        <p:grpSpPr>
          <a:xfrm>
            <a:off x="792538" y="6250631"/>
            <a:ext cx="1873956" cy="513064"/>
            <a:chOff x="3951111" y="2952031"/>
            <a:chExt cx="5791200" cy="1425881"/>
          </a:xfrm>
          <a:solidFill>
            <a:schemeClr val="tx1">
              <a:lumMod val="50000"/>
            </a:schemeClr>
          </a:solidFill>
        </p:grpSpPr>
        <p:sp>
          <p:nvSpPr>
            <p:cNvPr id="9" name="Rectangle: Rounded Corners 13">
              <a:extLst>
                <a:ext uri="{FF2B5EF4-FFF2-40B4-BE49-F238E27FC236}">
                  <a16:creationId xmlns:a16="http://schemas.microsoft.com/office/drawing/2014/main" id="{720F70AF-A9D7-4DE3-B44D-E883E8332CA4}"/>
                </a:ext>
              </a:extLst>
            </p:cNvPr>
            <p:cNvSpPr/>
            <p:nvPr/>
          </p:nvSpPr>
          <p:spPr bwMode="auto">
            <a:xfrm>
              <a:off x="3951111" y="2952031"/>
              <a:ext cx="5791200" cy="1425881"/>
            </a:xfrm>
            <a:prstGeom prst="round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30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60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90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921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152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381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611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842" algn="l" defTabSz="914460" rtl="0" eaLnBrk="1" latinLnBrk="0" hangingPunct="1">
                <a:defRPr sz="1765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6454DE47-5B3F-4440-BDFE-0CF40F3A2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63875" y="3147882"/>
              <a:ext cx="5365672" cy="1031215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34941412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682" y="939956"/>
            <a:ext cx="10941050" cy="1098762"/>
          </a:xfrm>
        </p:spPr>
        <p:txBody>
          <a:bodyPr/>
          <a:lstStyle/>
          <a:p>
            <a:r>
              <a:rPr lang="it-IT" dirty="0"/>
              <a:t>Estensioni</a:t>
            </a:r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805420AA-8F1E-4FC5-B2F3-A7ED2B04A1C6}"/>
              </a:ext>
            </a:extLst>
          </p:cNvPr>
          <p:cNvSpPr txBox="1">
            <a:spLocks/>
          </p:cNvSpPr>
          <p:nvPr/>
        </p:nvSpPr>
        <p:spPr>
          <a:xfrm>
            <a:off x="612544" y="2230509"/>
            <a:ext cx="3738392" cy="2725298"/>
          </a:xfrm>
          <a:prstGeom prst="rect">
            <a:avLst/>
          </a:prstGeom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Soluzione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 err="1"/>
              <a:t>Tool</a:t>
            </a:r>
            <a:r>
              <a:rPr lang="it-IT" sz="2400" dirty="0"/>
              <a:t> – Componente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Modulo - </a:t>
            </a:r>
            <a:r>
              <a:rPr lang="it-IT" sz="2400" dirty="0" err="1"/>
              <a:t>iFrame</a:t>
            </a:r>
            <a:endParaRPr lang="it-IT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24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3BD6B60-F7A0-4382-AC54-68DA92F9E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482" y="2230509"/>
            <a:ext cx="6627784" cy="344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0136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682" y="939956"/>
            <a:ext cx="10941050" cy="1098762"/>
          </a:xfrm>
        </p:spPr>
        <p:txBody>
          <a:bodyPr/>
          <a:lstStyle/>
          <a:p>
            <a:r>
              <a:rPr lang="it-IT" dirty="0"/>
              <a:t>SDK</a:t>
            </a:r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805420AA-8F1E-4FC5-B2F3-A7ED2B04A1C6}"/>
              </a:ext>
            </a:extLst>
          </p:cNvPr>
          <p:cNvSpPr txBox="1">
            <a:spLocks/>
          </p:cNvSpPr>
          <p:nvPr/>
        </p:nvSpPr>
        <p:spPr>
          <a:xfrm>
            <a:off x="612543" y="1998743"/>
            <a:ext cx="10721327" cy="2774442"/>
          </a:xfrm>
          <a:prstGeom prst="rect">
            <a:avLst/>
          </a:prstGeom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Integrazione con gli strumenti Windows Admin Center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Uso delle funzionalità di sicurezza, identità e gestione della piattaforma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Sviluppo con le tecnologie Web più recenti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Estensione del raggio del prodotto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654D8AD5-F6D6-4AD5-A225-C6C08095A095}"/>
              </a:ext>
            </a:extLst>
          </p:cNvPr>
          <p:cNvSpPr txBox="1">
            <a:spLocks/>
          </p:cNvSpPr>
          <p:nvPr/>
        </p:nvSpPr>
        <p:spPr>
          <a:xfrm>
            <a:off x="2733152" y="5678522"/>
            <a:ext cx="8576973" cy="79338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2400" dirty="0">
                <a:solidFill>
                  <a:schemeClr val="bg2"/>
                </a:solidFill>
              </a:rPr>
              <a:t>Enable Azure Active Directory (AAD) support, Multi-Factor Authentication, Role-Based Access Control (RBAC), logging, auditing</a:t>
            </a:r>
            <a:endParaRPr lang="it-IT" sz="2400" dirty="0">
              <a:solidFill>
                <a:schemeClr val="bg2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51C38D7-A2F7-4375-98F6-1F1F13207551}"/>
              </a:ext>
            </a:extLst>
          </p:cNvPr>
          <p:cNvSpPr/>
          <p:nvPr/>
        </p:nvSpPr>
        <p:spPr>
          <a:xfrm>
            <a:off x="7779505" y="3667099"/>
            <a:ext cx="3530620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HTML5, CSS, Angular, TypeScript e jQuery</a:t>
            </a: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5DC82E66-0855-41CE-B7A9-A161DB0E2D83}"/>
              </a:ext>
            </a:extLst>
          </p:cNvPr>
          <p:cNvSpPr/>
          <p:nvPr/>
        </p:nvSpPr>
        <p:spPr bwMode="auto">
          <a:xfrm rot="16200000">
            <a:off x="6910982" y="3798378"/>
            <a:ext cx="490312" cy="568437"/>
          </a:xfrm>
          <a:prstGeom prst="downArrow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it-IT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4" name="Freccia curva 13">
            <a:extLst>
              <a:ext uri="{FF2B5EF4-FFF2-40B4-BE49-F238E27FC236}">
                <a16:creationId xmlns:a16="http://schemas.microsoft.com/office/drawing/2014/main" id="{B9A90A3F-7DB0-4E05-ABFD-772B2A683CF3}"/>
              </a:ext>
            </a:extLst>
          </p:cNvPr>
          <p:cNvSpPr/>
          <p:nvPr/>
        </p:nvSpPr>
        <p:spPr bwMode="auto">
          <a:xfrm flipV="1">
            <a:off x="1688123" y="5265336"/>
            <a:ext cx="874207" cy="1015331"/>
          </a:xfrm>
          <a:prstGeom prst="bentArrow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it-IT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1002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04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636882" y="1750753"/>
            <a:ext cx="6746269" cy="340040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800" b="0" i="0" u="none" strike="noStrike" kern="1200" cap="none" spc="-150" normalizeH="0" baseline="0" noProof="0" dirty="0" err="1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+mn-ea"/>
                <a:cs typeface="Arial" charset="0"/>
              </a:rPr>
              <a:t>Questions</a:t>
            </a:r>
            <a:endParaRPr kumimoji="0" lang="it-IT" sz="8800" b="0" i="0" u="none" strike="noStrike" kern="1200" cap="none" spc="-150" normalizeH="0" baseline="0" noProof="0" dirty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+mn-ea"/>
              <a:cs typeface="Arial" charset="0"/>
            </a:endParaRPr>
          </a:p>
          <a:p>
            <a:pPr marL="0" marR="0" lvl="0" indent="0" algn="ctr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800" dirty="0">
                <a:solidFill>
                  <a:srgbClr val="FFFFFF"/>
                </a:solidFill>
                <a:latin typeface="Segoe UI Light"/>
              </a:rPr>
              <a:t>&amp;</a:t>
            </a:r>
          </a:p>
          <a:p>
            <a:pPr marL="0" marR="0" lvl="0" indent="0" algn="r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8800" dirty="0" err="1">
                <a:solidFill>
                  <a:srgbClr val="FFFFFF"/>
                </a:solidFill>
                <a:latin typeface="Segoe UI Light"/>
              </a:rPr>
              <a:t>Answers</a:t>
            </a:r>
            <a:endParaRPr kumimoji="0" lang="it-IT" sz="8800" b="0" i="0" u="none" strike="noStrike" kern="1200" cap="none" spc="-150" normalizeH="0" baseline="0" noProof="0" dirty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+mn-ea"/>
              <a:cs typeface="Arial" charset="0"/>
            </a:endParaRPr>
          </a:p>
        </p:txBody>
      </p:sp>
      <p:pic>
        <p:nvPicPr>
          <p:cNvPr id="23" name="Picture 4" descr="http://notebookcenter.net/wp-content/uploads/2014/12/microsoft-logo-white-p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6" t="26155" b="25088"/>
          <a:stretch/>
        </p:blipFill>
        <p:spPr bwMode="auto">
          <a:xfrm>
            <a:off x="948759" y="358052"/>
            <a:ext cx="2628609" cy="52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uppo 24"/>
          <p:cNvGrpSpPr/>
          <p:nvPr/>
        </p:nvGrpSpPr>
        <p:grpSpPr>
          <a:xfrm>
            <a:off x="9910367" y="5278035"/>
            <a:ext cx="2054148" cy="1001817"/>
            <a:chOff x="9427312" y="5278035"/>
            <a:chExt cx="2054148" cy="1001817"/>
          </a:xfrm>
        </p:grpSpPr>
        <p:grpSp>
          <p:nvGrpSpPr>
            <p:cNvPr id="26" name="Gruppo 25"/>
            <p:cNvGrpSpPr/>
            <p:nvPr/>
          </p:nvGrpSpPr>
          <p:grpSpPr>
            <a:xfrm>
              <a:off x="9427312" y="5278035"/>
              <a:ext cx="2054148" cy="1001817"/>
              <a:chOff x="699232" y="3631006"/>
              <a:chExt cx="2054148" cy="1001817"/>
            </a:xfrm>
          </p:grpSpPr>
          <p:pic>
            <p:nvPicPr>
              <p:cNvPr id="28" name="Immagine 2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232" y="4273552"/>
                <a:ext cx="394854" cy="320622"/>
              </a:xfrm>
              <a:prstGeom prst="rect">
                <a:avLst/>
              </a:prstGeom>
            </p:spPr>
          </p:pic>
          <p:sp>
            <p:nvSpPr>
              <p:cNvPr id="29" name="Rettangolo 28"/>
              <p:cNvSpPr/>
              <p:nvPr/>
            </p:nvSpPr>
            <p:spPr>
              <a:xfrm>
                <a:off x="1170896" y="4136149"/>
                <a:ext cx="1582484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@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ictpower_it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  <p:sp>
            <p:nvSpPr>
              <p:cNvPr id="30" name="Rettangolo 29"/>
              <p:cNvSpPr/>
              <p:nvPr/>
            </p:nvSpPr>
            <p:spPr>
              <a:xfrm>
                <a:off x="1152738" y="3631006"/>
                <a:ext cx="1340432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kumimoji="0" lang="it-IT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  </a:t>
                </a: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/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</p:grpSp>
        <p:pic>
          <p:nvPicPr>
            <p:cNvPr id="27" name="Immagine 2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7312" y="5388323"/>
              <a:ext cx="394855" cy="394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9870709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74174" y="2493768"/>
            <a:ext cx="10240454" cy="12646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20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182" b="0" kern="1200" cap="none" spc="-150" baseline="0">
                <a:ln w="3175">
                  <a:noFill/>
                </a:ln>
                <a:gradFill>
                  <a:gsLst>
                    <a:gs pos="125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marL="0" marR="0" lvl="0" indent="0" algn="l" defTabSz="91207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800" b="0" i="0" u="none" strike="noStrike" kern="1200" cap="none" spc="-150" normalizeH="0" baseline="0" noProof="0" dirty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+mn-ea"/>
                <a:cs typeface="Arial" charset="0"/>
              </a:rPr>
              <a:t>Grazie</a:t>
            </a:r>
          </a:p>
        </p:txBody>
      </p:sp>
      <p:pic>
        <p:nvPicPr>
          <p:cNvPr id="23" name="Picture 4" descr="http://notebookcenter.net/wp-content/uploads/2014/12/microsoft-logo-white-p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6" t="26155" b="25088"/>
          <a:stretch/>
        </p:blipFill>
        <p:spPr bwMode="auto">
          <a:xfrm>
            <a:off x="948759" y="358052"/>
            <a:ext cx="2628609" cy="52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uppo 24"/>
          <p:cNvGrpSpPr/>
          <p:nvPr/>
        </p:nvGrpSpPr>
        <p:grpSpPr>
          <a:xfrm>
            <a:off x="9910367" y="5278035"/>
            <a:ext cx="2054148" cy="1001817"/>
            <a:chOff x="9427312" y="5278035"/>
            <a:chExt cx="2054148" cy="1001817"/>
          </a:xfrm>
        </p:grpSpPr>
        <p:grpSp>
          <p:nvGrpSpPr>
            <p:cNvPr id="26" name="Gruppo 25"/>
            <p:cNvGrpSpPr/>
            <p:nvPr/>
          </p:nvGrpSpPr>
          <p:grpSpPr>
            <a:xfrm>
              <a:off x="9427312" y="5278035"/>
              <a:ext cx="2054148" cy="1001817"/>
              <a:chOff x="699232" y="3631006"/>
              <a:chExt cx="2054148" cy="1001817"/>
            </a:xfrm>
          </p:grpSpPr>
          <p:pic>
            <p:nvPicPr>
              <p:cNvPr id="28" name="Immagine 2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232" y="4273552"/>
                <a:ext cx="394854" cy="320622"/>
              </a:xfrm>
              <a:prstGeom prst="rect">
                <a:avLst/>
              </a:prstGeom>
            </p:spPr>
          </p:pic>
          <p:sp>
            <p:nvSpPr>
              <p:cNvPr id="29" name="Rettangolo 28"/>
              <p:cNvSpPr/>
              <p:nvPr/>
            </p:nvSpPr>
            <p:spPr>
              <a:xfrm>
                <a:off x="1170896" y="4136149"/>
                <a:ext cx="1582484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@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ictpower_it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  <p:sp>
            <p:nvSpPr>
              <p:cNvPr id="30" name="Rettangolo 29"/>
              <p:cNvSpPr/>
              <p:nvPr/>
            </p:nvSpPr>
            <p:spPr>
              <a:xfrm>
                <a:off x="1152738" y="3631006"/>
                <a:ext cx="1340432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kumimoji="0" lang="it-IT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 Light"/>
                  </a:rPr>
                  <a:t>  </a:t>
                </a:r>
                <a:r>
                  <a:rPr lang="it-IT" sz="2000" kern="0" dirty="0">
                    <a:solidFill>
                      <a:srgbClr val="FFFFFF"/>
                    </a:solidFill>
                    <a:latin typeface="Segoe UI Light"/>
                  </a:rPr>
                  <a:t>/</a:t>
                </a:r>
                <a:r>
                  <a:rPr lang="it-IT" sz="2000" kern="0" dirty="0" err="1">
                    <a:solidFill>
                      <a:srgbClr val="FFFFFF"/>
                    </a:solidFill>
                    <a:latin typeface="Segoe UI Light"/>
                  </a:rPr>
                  <a:t>ictpower</a:t>
                </a:r>
                <a:endPara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Light"/>
                </a:endParaRPr>
              </a:p>
            </p:txBody>
          </p:sp>
        </p:grpSp>
        <p:pic>
          <p:nvPicPr>
            <p:cNvPr id="27" name="Immagine 2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7312" y="5388323"/>
              <a:ext cx="394855" cy="394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098219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1031596" y="2287153"/>
            <a:ext cx="9961301" cy="3619452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2800" dirty="0">
                <a:ln w="3175">
                  <a:noFill/>
                </a:ln>
                <a:solidFill>
                  <a:schemeClr val="tx1"/>
                </a:solidFill>
              </a:rPr>
              <a:t>Senior Security and Systems </a:t>
            </a:r>
            <a:r>
              <a:rPr lang="it-IT" sz="2800" dirty="0" err="1">
                <a:ln w="3175">
                  <a:noFill/>
                </a:ln>
                <a:solidFill>
                  <a:schemeClr val="tx1"/>
                </a:solidFill>
              </a:rPr>
              <a:t>Engineer</a:t>
            </a: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2800" dirty="0">
                <a:ln w="3175">
                  <a:noFill/>
                </a:ln>
                <a:solidFill>
                  <a:schemeClr val="tx1"/>
                </a:solidFill>
              </a:rPr>
              <a:t>Responsabile Ricerca e Sviluppo, Coordinatore Tecnico dell’area Sistemi in ITI </a:t>
            </a:r>
            <a:r>
              <a:rPr lang="it-IT" sz="2800" dirty="0" err="1">
                <a:ln w="3175">
                  <a:noFill/>
                </a:ln>
                <a:solidFill>
                  <a:schemeClr val="tx1"/>
                </a:solidFill>
              </a:rPr>
              <a:t>srl</a:t>
            </a:r>
            <a:r>
              <a:rPr lang="it-IT" sz="2800" dirty="0">
                <a:ln w="3175">
                  <a:noFill/>
                </a:ln>
                <a:solidFill>
                  <a:schemeClr val="tx1"/>
                </a:solidFill>
              </a:rPr>
              <a:t>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2800" dirty="0">
                <a:ln w="3175">
                  <a:noFill/>
                </a:ln>
                <a:solidFill>
                  <a:schemeClr val="tx1"/>
                </a:solidFill>
              </a:rPr>
              <a:t>Microsoft MCSE Cloud Platform and </a:t>
            </a:r>
            <a:r>
              <a:rPr lang="it-IT" sz="2800" dirty="0" err="1">
                <a:ln w="3175">
                  <a:noFill/>
                </a:ln>
                <a:solidFill>
                  <a:schemeClr val="tx1"/>
                </a:solidFill>
              </a:rPr>
              <a:t>Infrastructure</a:t>
            </a: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2800" dirty="0" err="1">
                <a:ln w="3175">
                  <a:noFill/>
                </a:ln>
                <a:solidFill>
                  <a:schemeClr val="tx1"/>
                </a:solidFill>
              </a:rPr>
              <a:t>ICTPower</a:t>
            </a:r>
            <a:endParaRPr lang="it-IT" sz="2800" dirty="0">
              <a:ln w="3175">
                <a:noFill/>
              </a:ln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</a:pPr>
            <a:endParaRPr lang="it-IT" sz="2400" dirty="0">
              <a:ln w="3175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184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085195" y="2093633"/>
            <a:ext cx="8738733" cy="280725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dirty="0"/>
              <a:t>Presentazione Windows Admin Center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dirty="0"/>
              <a:t>Panoramica funzionalità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dirty="0"/>
              <a:t>Case study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dirty="0"/>
              <a:t>Demo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1163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184" y="939957"/>
            <a:ext cx="10941050" cy="1098762"/>
          </a:xfrm>
        </p:spPr>
        <p:txBody>
          <a:bodyPr/>
          <a:lstStyle/>
          <a:p>
            <a:r>
              <a:rPr lang="it-IT" dirty="0"/>
              <a:t>Cos’è Windows Admin Center?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B376ECB-FAAE-4E3C-B447-6C696265F4E2}"/>
              </a:ext>
            </a:extLst>
          </p:cNvPr>
          <p:cNvSpPr txBox="1">
            <a:spLocks/>
          </p:cNvSpPr>
          <p:nvPr/>
        </p:nvSpPr>
        <p:spPr>
          <a:xfrm>
            <a:off x="879339" y="2379716"/>
            <a:ext cx="10677796" cy="3905685"/>
          </a:xfrm>
          <a:prstGeom prst="rect">
            <a:avLst/>
          </a:prstGeom>
          <a:noFill/>
        </p:spPr>
        <p:txBody>
          <a:bodyPr vert="horz" wrap="square" lIns="146304" tIns="91440" rIns="146304" bIns="91440" rtlCol="0" anchor="t" anchorCtr="0">
            <a:spAutoFit/>
          </a:bodyPr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599" b="0" kern="1200" cap="none" spc="-300" baseline="0" dirty="0">
                <a:ln w="3175">
                  <a:noFill/>
                </a:ln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800" spc="-100" dirty="0">
                <a:solidFill>
                  <a:schemeClr val="tx1"/>
                </a:solidFill>
                <a:latin typeface="+mn-lt"/>
                <a:cs typeface="+mn-cs"/>
              </a:rPr>
              <a:t>Nuovo strumento di gestione basato su browser, distribuito localmente, che consente di gestire i server Windows senza dipendenze cloud o Azure. 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800" spc="-100" dirty="0">
                <a:solidFill>
                  <a:schemeClr val="tx1"/>
                </a:solidFill>
                <a:latin typeface="+mn-lt"/>
                <a:cs typeface="+mn-cs"/>
              </a:rPr>
              <a:t>Offre il controllo completo su tutti gli aspetti dell'infrastruttura server ed è particolarmente utile per la gestione dei server su reti private non connesse a Internet.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800" spc="-100" dirty="0">
                <a:solidFill>
                  <a:schemeClr val="tx1"/>
                </a:solidFill>
                <a:latin typeface="+mn-lt"/>
                <a:cs typeface="+mn-cs"/>
              </a:rPr>
              <a:t>Moderna evoluzione degli strumenti di gestione "inclusi", ad esempio Server Manager e MMC.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800" spc="-100" dirty="0">
                <a:solidFill>
                  <a:schemeClr val="tx1"/>
                </a:solidFill>
                <a:latin typeface="+mn-lt"/>
                <a:cs typeface="+mn-cs"/>
              </a:rPr>
              <a:t>SDK per sviluppo estensioni</a:t>
            </a:r>
          </a:p>
        </p:txBody>
      </p:sp>
    </p:spTree>
    <p:extLst>
      <p:ext uri="{BB962C8B-B14F-4D97-AF65-F5344CB8AC3E}">
        <p14:creationId xmlns:p14="http://schemas.microsoft.com/office/powerpoint/2010/main" val="233984108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184" y="939957"/>
            <a:ext cx="10941050" cy="1098762"/>
          </a:xfrm>
        </p:spPr>
        <p:txBody>
          <a:bodyPr/>
          <a:lstStyle/>
          <a:p>
            <a:r>
              <a:rPr lang="it-IT" dirty="0"/>
              <a:t>Come funziona?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FEC2F66-E025-469B-BF5B-F9086F7D6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09" y="2366902"/>
            <a:ext cx="4230810" cy="3687666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3FE56EAA-C1BE-43D5-AFE1-D7B201D0D31E}"/>
              </a:ext>
            </a:extLst>
          </p:cNvPr>
          <p:cNvSpPr txBox="1">
            <a:spLocks/>
          </p:cNvSpPr>
          <p:nvPr/>
        </p:nvSpPr>
        <p:spPr>
          <a:xfrm>
            <a:off x="5447876" y="3781338"/>
            <a:ext cx="5988819" cy="3213187"/>
          </a:xfrm>
          <a:prstGeom prst="rect">
            <a:avLst/>
          </a:prstGeom>
          <a:noFill/>
        </p:spPr>
        <p:txBody>
          <a:bodyPr vert="horz" wrap="square" lIns="146304" tIns="91440" rIns="146304" bIns="91440" rtlCol="0" anchor="t" anchorCtr="0">
            <a:spAutoFit/>
          </a:bodyPr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599" b="0" kern="1200" cap="none" spc="-300" baseline="0" dirty="0">
                <a:ln w="3175">
                  <a:noFill/>
                </a:ln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>
              <a:spcBef>
                <a:spcPct val="20000"/>
              </a:spcBef>
              <a:buSzPct val="90000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Gestione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Windows Server 2016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Windows Server 2012 R2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Windows Server 2012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Windows Server 2008 R2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Windows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400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F8AFEA6B-0BF2-4C84-8F6B-31C34EDAE1B8}"/>
              </a:ext>
            </a:extLst>
          </p:cNvPr>
          <p:cNvSpPr txBox="1">
            <a:spLocks/>
          </p:cNvSpPr>
          <p:nvPr/>
        </p:nvSpPr>
        <p:spPr>
          <a:xfrm>
            <a:off x="5447877" y="2038719"/>
            <a:ext cx="5988819" cy="1661993"/>
          </a:xfrm>
          <a:prstGeom prst="rect">
            <a:avLst/>
          </a:prstGeom>
          <a:noFill/>
        </p:spPr>
        <p:txBody>
          <a:bodyPr vert="horz" wrap="square" lIns="146304" tIns="91440" rIns="146304" bIns="91440" rtlCol="0" anchor="t" anchorCtr="0">
            <a:spAutoFit/>
          </a:bodyPr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599" b="0" kern="1200" cap="none" spc="-300" baseline="0" dirty="0">
                <a:ln w="3175">
                  <a:noFill/>
                </a:ln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>
              <a:spcBef>
                <a:spcPct val="20000"/>
              </a:spcBef>
              <a:buSzPct val="90000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Configurazione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Gateway su Windows Server 2016 o Windows 10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Sessione remota di </a:t>
            </a:r>
            <a:r>
              <a:rPr lang="it-IT" sz="2400" spc="-100" dirty="0" err="1">
                <a:solidFill>
                  <a:schemeClr val="tx1"/>
                </a:solidFill>
                <a:latin typeface="+mn-lt"/>
                <a:cs typeface="+mn-cs"/>
              </a:rPr>
              <a:t>PowerShell</a:t>
            </a:r>
            <a:r>
              <a:rPr lang="it-IT" sz="2400" spc="-100" dirty="0">
                <a:solidFill>
                  <a:schemeClr val="tx1"/>
                </a:solidFill>
                <a:latin typeface="+mn-lt"/>
                <a:cs typeface="+mn-cs"/>
              </a:rPr>
              <a:t>  e WMI.</a:t>
            </a:r>
          </a:p>
        </p:txBody>
      </p:sp>
    </p:spTree>
    <p:extLst>
      <p:ext uri="{BB962C8B-B14F-4D97-AF65-F5344CB8AC3E}">
        <p14:creationId xmlns:p14="http://schemas.microsoft.com/office/powerpoint/2010/main" val="36613175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184" y="939957"/>
            <a:ext cx="10941050" cy="1098634"/>
          </a:xfrm>
        </p:spPr>
        <p:txBody>
          <a:bodyPr/>
          <a:lstStyle/>
          <a:p>
            <a:r>
              <a:rPr lang="it-IT" dirty="0"/>
              <a:t>User access options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B376ECB-FAAE-4E3C-B447-6C696265F4E2}"/>
              </a:ext>
            </a:extLst>
          </p:cNvPr>
          <p:cNvSpPr txBox="1">
            <a:spLocks/>
          </p:cNvSpPr>
          <p:nvPr/>
        </p:nvSpPr>
        <p:spPr>
          <a:xfrm>
            <a:off x="938098" y="2458933"/>
            <a:ext cx="6497682" cy="2289473"/>
          </a:xfrm>
          <a:prstGeom prst="rect">
            <a:avLst/>
          </a:prstGeom>
          <a:noFill/>
        </p:spPr>
        <p:txBody>
          <a:bodyPr vert="horz" wrap="square" lIns="146304" tIns="91440" rIns="146304" bIns="91440" rtlCol="0" anchor="t" anchorCtr="0">
            <a:spAutoFit/>
          </a:bodyPr>
          <a:lstStyle>
            <a:lvl1pPr algn="l" defTabSz="9325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599" b="0" kern="1200" cap="none" spc="-300" baseline="0" dirty="0">
                <a:ln w="3175">
                  <a:noFill/>
                </a:ln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  <a:effectLst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</a:lstStyle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3599" spc="-100" dirty="0">
                <a:solidFill>
                  <a:schemeClr val="tx1"/>
                </a:solidFill>
                <a:latin typeface="+mn-lt"/>
                <a:cs typeface="+mn-cs"/>
              </a:rPr>
              <a:t>Gateway Access </a:t>
            </a:r>
            <a:r>
              <a:rPr lang="it-IT" sz="3599" spc="-100" dirty="0" err="1">
                <a:solidFill>
                  <a:schemeClr val="tx1"/>
                </a:solidFill>
                <a:latin typeface="+mn-lt"/>
                <a:cs typeface="+mn-cs"/>
              </a:rPr>
              <a:t>Roles</a:t>
            </a:r>
            <a:endParaRPr lang="it-IT" sz="3599" spc="-1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3599" spc="-100" dirty="0">
                <a:solidFill>
                  <a:schemeClr val="tx1"/>
                </a:solidFill>
                <a:latin typeface="+mn-lt"/>
                <a:cs typeface="+mn-cs"/>
              </a:rPr>
              <a:t>Identity Provider options</a:t>
            </a:r>
          </a:p>
          <a:p>
            <a:pPr marL="457200" indent="-457200">
              <a:spcBef>
                <a:spcPct val="20000"/>
              </a:spcBef>
              <a:buSzPct val="90000"/>
              <a:buFont typeface="Arial" pitchFamily="34" charset="0"/>
              <a:buChar char="•"/>
            </a:pPr>
            <a:r>
              <a:rPr lang="it-IT" sz="3599" spc="-100" dirty="0" err="1">
                <a:solidFill>
                  <a:schemeClr val="tx1"/>
                </a:solidFill>
                <a:latin typeface="+mn-lt"/>
                <a:cs typeface="+mn-cs"/>
              </a:rPr>
              <a:t>Role-based</a:t>
            </a:r>
            <a:r>
              <a:rPr lang="it-IT" sz="3599" spc="-100" dirty="0">
                <a:solidFill>
                  <a:schemeClr val="tx1"/>
                </a:solidFill>
                <a:latin typeface="+mn-lt"/>
                <a:cs typeface="+mn-cs"/>
              </a:rPr>
              <a:t> access control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407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184" y="939957"/>
            <a:ext cx="10941050" cy="1098762"/>
          </a:xfrm>
        </p:spPr>
        <p:txBody>
          <a:bodyPr/>
          <a:lstStyle/>
          <a:p>
            <a:r>
              <a:rPr lang="it-IT" dirty="0"/>
              <a:t>Case Study</a:t>
            </a:r>
          </a:p>
        </p:txBody>
      </p:sp>
      <p:sp>
        <p:nvSpPr>
          <p:cNvPr id="8" name="Segnaposto testo 2">
            <a:extLst>
              <a:ext uri="{FF2B5EF4-FFF2-40B4-BE49-F238E27FC236}">
                <a16:creationId xmlns:a16="http://schemas.microsoft.com/office/drawing/2014/main" id="{421B56C2-02E6-4B25-9608-09177B788B82}"/>
              </a:ext>
            </a:extLst>
          </p:cNvPr>
          <p:cNvSpPr txBox="1">
            <a:spLocks/>
          </p:cNvSpPr>
          <p:nvPr/>
        </p:nvSpPr>
        <p:spPr>
          <a:xfrm>
            <a:off x="976617" y="2703395"/>
            <a:ext cx="8564560" cy="2252411"/>
          </a:xfrm>
          <a:prstGeom prst="rect">
            <a:avLst/>
          </a:prstGeom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it-IT" dirty="0"/>
              <a:t>Server Manager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dirty="0"/>
              <a:t>Gestione </a:t>
            </a:r>
            <a:r>
              <a:rPr lang="it-IT" dirty="0" err="1"/>
              <a:t>Failover</a:t>
            </a:r>
            <a:r>
              <a:rPr lang="it-IT" dirty="0"/>
              <a:t> Cluster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dirty="0"/>
              <a:t>Gestione Cluster </a:t>
            </a:r>
            <a:r>
              <a:rPr lang="it-IT" dirty="0" err="1"/>
              <a:t>Iperconvergente</a:t>
            </a:r>
            <a:r>
              <a:rPr lang="it-IT" dirty="0"/>
              <a:t> (S2D)</a:t>
            </a:r>
          </a:p>
        </p:txBody>
      </p:sp>
    </p:spTree>
    <p:extLst>
      <p:ext uri="{BB962C8B-B14F-4D97-AF65-F5344CB8AC3E}">
        <p14:creationId xmlns:p14="http://schemas.microsoft.com/office/powerpoint/2010/main" val="39626525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184" y="939957"/>
            <a:ext cx="10941050" cy="1098762"/>
          </a:xfrm>
        </p:spPr>
        <p:txBody>
          <a:bodyPr/>
          <a:lstStyle/>
          <a:p>
            <a:r>
              <a:rPr lang="it-IT" dirty="0"/>
              <a:t>Download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32A633C-73F3-4C2F-8F75-383E8097FF08}"/>
              </a:ext>
            </a:extLst>
          </p:cNvPr>
          <p:cNvSpPr/>
          <p:nvPr/>
        </p:nvSpPr>
        <p:spPr>
          <a:xfrm>
            <a:off x="2195513" y="2720659"/>
            <a:ext cx="1693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Versione 1809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3CBC9AA-C5CC-471D-9ED3-CDA48200F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452" y="2202856"/>
            <a:ext cx="5643563" cy="140493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F2A54B-2C47-4D48-81C4-4013A0275B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1452" y="3980010"/>
            <a:ext cx="5643563" cy="1445174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DF8C5AD8-A583-4489-BDAA-90562987E3CE}"/>
              </a:ext>
            </a:extLst>
          </p:cNvPr>
          <p:cNvSpPr/>
          <p:nvPr/>
        </p:nvSpPr>
        <p:spPr>
          <a:xfrm>
            <a:off x="2195512" y="4379431"/>
            <a:ext cx="169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Versioni precedenti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023873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039" y="779183"/>
            <a:ext cx="10941050" cy="1098762"/>
          </a:xfrm>
        </p:spPr>
        <p:txBody>
          <a:bodyPr/>
          <a:lstStyle/>
          <a:p>
            <a:r>
              <a:rPr lang="it-IT" dirty="0"/>
              <a:t>Admin Center - Release 1809</a:t>
            </a:r>
          </a:p>
        </p:txBody>
      </p:sp>
      <p:sp>
        <p:nvSpPr>
          <p:cNvPr id="8" name="Segnaposto testo 2">
            <a:extLst>
              <a:ext uri="{FF2B5EF4-FFF2-40B4-BE49-F238E27FC236}">
                <a16:creationId xmlns:a16="http://schemas.microsoft.com/office/drawing/2014/main" id="{421B56C2-02E6-4B25-9608-09177B788B82}"/>
              </a:ext>
            </a:extLst>
          </p:cNvPr>
          <p:cNvSpPr txBox="1">
            <a:spLocks/>
          </p:cNvSpPr>
          <p:nvPr/>
        </p:nvSpPr>
        <p:spPr>
          <a:xfrm>
            <a:off x="663191" y="1876847"/>
            <a:ext cx="11540245" cy="4714871"/>
          </a:xfrm>
          <a:prstGeom prst="rect">
            <a:avLst/>
          </a:prstGeom>
        </p:spPr>
        <p:txBody>
          <a:bodyPr/>
          <a:lstStyle>
            <a:lvl1pPr marL="342834" marR="0" indent="-342834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lang="en-US" sz="3599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4088" marR="0" indent="-241253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9946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8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03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7058" marR="0" indent="-228557" algn="l" defTabSz="9325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59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4548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0830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112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3394" indent="-233141" algn="l" defTabSz="9325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View Script: </a:t>
            </a:r>
            <a:r>
              <a:rPr lang="en-US" sz="2400" dirty="0" err="1"/>
              <a:t>Esempi</a:t>
            </a:r>
            <a:r>
              <a:rPr lang="en-US" sz="2400" dirty="0"/>
              <a:t> di script </a:t>
            </a:r>
            <a:r>
              <a:rPr lang="en-US" sz="2400" dirty="0" err="1"/>
              <a:t>powershell</a:t>
            </a:r>
            <a:r>
              <a:rPr lang="en-US" sz="2400" dirty="0"/>
              <a:t> per </a:t>
            </a:r>
            <a:r>
              <a:rPr lang="en-US" sz="2400" dirty="0" err="1"/>
              <a:t>esigenze</a:t>
            </a:r>
            <a:r>
              <a:rPr lang="en-US" sz="2400" dirty="0"/>
              <a:t> </a:t>
            </a:r>
            <a:r>
              <a:rPr lang="en-US" sz="2400" dirty="0" err="1"/>
              <a:t>specifiche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Scheduled Tasks: </a:t>
            </a:r>
            <a:r>
              <a:rPr lang="en-US" sz="2400" dirty="0" err="1"/>
              <a:t>Visualizzazione</a:t>
            </a:r>
            <a:r>
              <a:rPr lang="en-US" sz="2400" dirty="0"/>
              <a:t>, </a:t>
            </a:r>
            <a:r>
              <a:rPr lang="en-US" sz="2400" dirty="0" err="1"/>
              <a:t>modifica</a:t>
            </a:r>
            <a:r>
              <a:rPr lang="en-US" sz="2400" dirty="0"/>
              <a:t>, on/off, start/stop e create tasks.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File Shares: </a:t>
            </a:r>
            <a:r>
              <a:rPr lang="en-US" sz="2400" dirty="0" err="1"/>
              <a:t>Creazione</a:t>
            </a:r>
            <a:r>
              <a:rPr lang="en-US" sz="2400" dirty="0"/>
              <a:t> di </a:t>
            </a:r>
            <a:r>
              <a:rPr lang="en-US" sz="2400" dirty="0" err="1"/>
              <a:t>cartelle</a:t>
            </a:r>
            <a:r>
              <a:rPr lang="en-US" sz="2400" dirty="0"/>
              <a:t> </a:t>
            </a:r>
            <a:r>
              <a:rPr lang="en-US" sz="2400" dirty="0" err="1"/>
              <a:t>condivise</a:t>
            </a:r>
            <a:r>
              <a:rPr lang="en-US" sz="2400" dirty="0"/>
              <a:t> e </a:t>
            </a:r>
            <a:r>
              <a:rPr lang="en-US" sz="2400" dirty="0" err="1"/>
              <a:t>gestione</a:t>
            </a:r>
            <a:r>
              <a:rPr lang="en-US" sz="2400" dirty="0"/>
              <a:t> </a:t>
            </a:r>
            <a:r>
              <a:rPr lang="en-US" sz="2400" dirty="0" err="1"/>
              <a:t>semplificata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Installed Apps (Windows Server): </a:t>
            </a:r>
            <a:r>
              <a:rPr lang="en-US" sz="2400" dirty="0" err="1"/>
              <a:t>Visualizzazione</a:t>
            </a:r>
            <a:r>
              <a:rPr lang="en-US" sz="2400" dirty="0"/>
              <a:t> e </a:t>
            </a:r>
            <a:r>
              <a:rPr lang="en-US" sz="2400" dirty="0" err="1"/>
              <a:t>rimozione</a:t>
            </a:r>
            <a:r>
              <a:rPr lang="en-US" sz="2400" dirty="0"/>
              <a:t> di </a:t>
            </a:r>
            <a:r>
              <a:rPr lang="en-US" sz="2400" dirty="0" err="1"/>
              <a:t>applicazioni</a:t>
            </a:r>
            <a:r>
              <a:rPr lang="en-US" sz="2400" dirty="0"/>
              <a:t> </a:t>
            </a:r>
            <a:r>
              <a:rPr lang="en-US" sz="2400" dirty="0" err="1"/>
              <a:t>installate</a:t>
            </a:r>
            <a:r>
              <a:rPr lang="en-US" sz="2400" dirty="0"/>
              <a:t>, </a:t>
            </a:r>
            <a:r>
              <a:rPr lang="en-US" sz="2400" dirty="0" err="1"/>
              <a:t>gestione</a:t>
            </a:r>
            <a:r>
              <a:rPr lang="en-US" sz="2400" dirty="0"/>
              <a:t> features.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Apps and Features (Windows 10): </a:t>
            </a:r>
            <a:r>
              <a:rPr lang="en-US" sz="2400" dirty="0" err="1"/>
              <a:t>Visualizzazione</a:t>
            </a:r>
            <a:r>
              <a:rPr lang="en-US" sz="2400" dirty="0"/>
              <a:t> e </a:t>
            </a:r>
            <a:r>
              <a:rPr lang="en-US" sz="2400" dirty="0" err="1"/>
              <a:t>rimozione</a:t>
            </a:r>
            <a:r>
              <a:rPr lang="en-US" sz="2400" dirty="0"/>
              <a:t> di </a:t>
            </a:r>
            <a:r>
              <a:rPr lang="en-US" sz="2400" dirty="0" err="1"/>
              <a:t>applicazioni</a:t>
            </a:r>
            <a:r>
              <a:rPr lang="en-US" sz="2400" dirty="0"/>
              <a:t> </a:t>
            </a:r>
            <a:r>
              <a:rPr lang="en-US" sz="2400" dirty="0" err="1"/>
              <a:t>installate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Hyper-V: </a:t>
            </a:r>
            <a:r>
              <a:rPr lang="en-US" sz="2400" dirty="0" err="1"/>
              <a:t>Migliorata</a:t>
            </a:r>
            <a:r>
              <a:rPr lang="en-US" sz="2400" dirty="0"/>
              <a:t> la </a:t>
            </a:r>
            <a:r>
              <a:rPr lang="en-US" sz="2400" dirty="0" err="1"/>
              <a:t>gestione</a:t>
            </a:r>
            <a:r>
              <a:rPr lang="en-US" sz="2400" dirty="0"/>
              <a:t> </a:t>
            </a:r>
            <a:r>
              <a:rPr lang="en-US" sz="2400" dirty="0" err="1"/>
              <a:t>delle</a:t>
            </a:r>
            <a:r>
              <a:rPr lang="en-US" sz="2400" dirty="0"/>
              <a:t> VM, </a:t>
            </a:r>
            <a:r>
              <a:rPr lang="en-US" sz="2400" dirty="0" err="1"/>
              <a:t>inclusa</a:t>
            </a:r>
            <a:r>
              <a:rPr lang="en-US" sz="2400" dirty="0"/>
              <a:t> la </a:t>
            </a:r>
            <a:r>
              <a:rPr lang="en-US" sz="2400" dirty="0" err="1"/>
              <a:t>virtualizzazione</a:t>
            </a:r>
            <a:r>
              <a:rPr lang="en-US" sz="2400" dirty="0"/>
              <a:t> </a:t>
            </a:r>
            <a:r>
              <a:rPr lang="en-US" sz="2400" dirty="0" err="1"/>
              <a:t>annidata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Failover Cluster: </a:t>
            </a:r>
            <a:r>
              <a:rPr lang="en-US" sz="2400" dirty="0" err="1"/>
              <a:t>Aggiunta</a:t>
            </a:r>
            <a:r>
              <a:rPr lang="en-US" sz="2400" dirty="0"/>
              <a:t>/</a:t>
            </a:r>
            <a:r>
              <a:rPr lang="en-US" sz="2400" dirty="0" err="1"/>
              <a:t>rimozione</a:t>
            </a:r>
            <a:r>
              <a:rPr lang="en-US" sz="2400" dirty="0"/>
              <a:t> di un </a:t>
            </a:r>
            <a:r>
              <a:rPr lang="en-US" sz="2400" dirty="0" err="1"/>
              <a:t>nodo</a:t>
            </a:r>
            <a:r>
              <a:rPr lang="en-US" sz="2400" dirty="0"/>
              <a:t> al cluster.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Tags: </a:t>
            </a:r>
            <a:r>
              <a:rPr lang="en-US" sz="2400" dirty="0" err="1"/>
              <a:t>Migliorata</a:t>
            </a:r>
            <a:r>
              <a:rPr lang="en-US" sz="2400" dirty="0"/>
              <a:t> la </a:t>
            </a:r>
            <a:r>
              <a:rPr lang="en-US" sz="2400" dirty="0" err="1"/>
              <a:t>gestione</a:t>
            </a:r>
            <a:r>
              <a:rPr lang="en-US" sz="2400" dirty="0"/>
              <a:t> </a:t>
            </a:r>
            <a:r>
              <a:rPr lang="en-US" sz="2400" dirty="0" err="1"/>
              <a:t>dei</a:t>
            </a:r>
            <a:r>
              <a:rPr lang="en-US" sz="2400" dirty="0"/>
              <a:t> tags per una </a:t>
            </a:r>
            <a:r>
              <a:rPr lang="en-US" sz="2400" dirty="0" err="1"/>
              <a:t>migliore</a:t>
            </a:r>
            <a:r>
              <a:rPr lang="en-US" sz="2400" dirty="0"/>
              <a:t> </a:t>
            </a:r>
            <a:r>
              <a:rPr lang="en-US" sz="2400" dirty="0" err="1"/>
              <a:t>organizzazione</a:t>
            </a:r>
            <a:r>
              <a:rPr lang="en-US" sz="2400" dirty="0"/>
              <a:t> </a:t>
            </a:r>
            <a:r>
              <a:rPr lang="en-US" sz="2400" dirty="0" err="1"/>
              <a:t>della</a:t>
            </a:r>
            <a:r>
              <a:rPr lang="en-US" sz="2400" dirty="0"/>
              <a:t> </a:t>
            </a:r>
            <a:r>
              <a:rPr lang="en-US" sz="2400" dirty="0" err="1"/>
              <a:t>lista</a:t>
            </a:r>
            <a:r>
              <a:rPr lang="en-US" sz="2400" dirty="0"/>
              <a:t> </a:t>
            </a:r>
            <a:r>
              <a:rPr lang="en-US" sz="2400" dirty="0" err="1"/>
              <a:t>dei</a:t>
            </a:r>
            <a:r>
              <a:rPr lang="en-US" sz="2400" dirty="0"/>
              <a:t> server </a:t>
            </a:r>
            <a:r>
              <a:rPr lang="en-US" sz="2400" dirty="0" err="1"/>
              <a:t>connessi</a:t>
            </a:r>
            <a:r>
              <a:rPr lang="en-US" sz="2400" dirty="0"/>
              <a:t> </a:t>
            </a:r>
            <a:r>
              <a:rPr lang="en-US" sz="2400" dirty="0" err="1"/>
              <a:t>alla</a:t>
            </a:r>
            <a:r>
              <a:rPr lang="en-US" sz="2400" dirty="0"/>
              <a:t> dashboard.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Notifications: </a:t>
            </a:r>
            <a:r>
              <a:rPr lang="en-US" sz="2400" dirty="0" err="1"/>
              <a:t>Migliorato</a:t>
            </a:r>
            <a:r>
              <a:rPr lang="en-US" sz="2400" dirty="0"/>
              <a:t> </a:t>
            </a:r>
            <a:r>
              <a:rPr lang="en-US" sz="2400" dirty="0" err="1"/>
              <a:t>il</a:t>
            </a:r>
            <a:r>
              <a:rPr lang="en-US" sz="2400" dirty="0"/>
              <a:t> </a:t>
            </a:r>
            <a:r>
              <a:rPr lang="en-US" sz="2400" dirty="0" err="1"/>
              <a:t>sistema</a:t>
            </a:r>
            <a:r>
              <a:rPr lang="en-US" sz="2400" dirty="0"/>
              <a:t> di </a:t>
            </a:r>
            <a:r>
              <a:rPr lang="en-US" sz="2400" dirty="0" err="1"/>
              <a:t>notifica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Windows Server 2008 R2: </a:t>
            </a:r>
            <a:r>
              <a:rPr lang="en-US" sz="2400" dirty="0" err="1"/>
              <a:t>Gestione</a:t>
            </a:r>
            <a:r>
              <a:rPr lang="en-US" sz="2400" dirty="0"/>
              <a:t> </a:t>
            </a:r>
            <a:r>
              <a:rPr lang="en-US" sz="2400" dirty="0" err="1"/>
              <a:t>limitata</a:t>
            </a:r>
            <a:r>
              <a:rPr lang="en-US" sz="24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66653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2_WINDOWS 10 COLOR TEMPLATE">
  <a:themeElements>
    <a:clrScheme name="Custom 7">
      <a:dk1>
        <a:srgbClr val="505050"/>
      </a:dk1>
      <a:lt1>
        <a:srgbClr val="FFFFFF"/>
      </a:lt1>
      <a:dk2>
        <a:srgbClr val="0078D7"/>
      </a:dk2>
      <a:lt2>
        <a:srgbClr val="CDF4FF"/>
      </a:lt2>
      <a:accent1>
        <a:srgbClr val="002050"/>
      </a:accent1>
      <a:accent2>
        <a:srgbClr val="B4009E"/>
      </a:accent2>
      <a:accent3>
        <a:srgbClr val="107C10"/>
      </a:accent3>
      <a:accent4>
        <a:srgbClr val="5C2D91"/>
      </a:accent4>
      <a:accent5>
        <a:srgbClr val="004B50"/>
      </a:accent5>
      <a:accent6>
        <a:srgbClr val="D83B01"/>
      </a:accent6>
      <a:hlink>
        <a:srgbClr val="3C3C3C"/>
      </a:hlink>
      <a:folHlink>
        <a:srgbClr val="3C3C3C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ICTPower.potx" id="{5D7C8B46-9425-4DA8-8500-99A7BAD1F8BC}" vid="{8AC89062-6BC4-4A7C-AF0C-46B8CD9614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ICTPower (1)</Template>
  <TotalTime>0</TotalTime>
  <Words>469</Words>
  <Application>Microsoft Office PowerPoint</Application>
  <PresentationFormat>Personalizzato</PresentationFormat>
  <Paragraphs>86</Paragraphs>
  <Slides>17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</vt:lpstr>
      <vt:lpstr>Segoe UI Light</vt:lpstr>
      <vt:lpstr>Segoe UI Semibold</vt:lpstr>
      <vt:lpstr>12_WINDOWS 10 COLOR TEMPLATE</vt:lpstr>
      <vt:lpstr>Presentazione standard di PowerPoint</vt:lpstr>
      <vt:lpstr>Presentazione standard di PowerPoint</vt:lpstr>
      <vt:lpstr>Presentazione standard di PowerPoint</vt:lpstr>
      <vt:lpstr>Cos’è Windows Admin Center?</vt:lpstr>
      <vt:lpstr>Come funziona?</vt:lpstr>
      <vt:lpstr>User access options</vt:lpstr>
      <vt:lpstr>Case Study</vt:lpstr>
      <vt:lpstr>Download</vt:lpstr>
      <vt:lpstr>Admin Center - Release 1809</vt:lpstr>
      <vt:lpstr>Presentazione standard di PowerPoint</vt:lpstr>
      <vt:lpstr>Iperconvergenza</vt:lpstr>
      <vt:lpstr>Storage Spaces Direct</vt:lpstr>
      <vt:lpstr>Estensioni</vt:lpstr>
      <vt:lpstr>SDK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2018-09-17T18:28:13Z</dcterms:created>
  <dcterms:modified xsi:type="dcterms:W3CDTF">2018-10-03T10:45:11Z</dcterms:modified>
</cp:coreProperties>
</file>